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1" r:id="rId1"/>
  </p:sldMasterIdLst>
  <p:sldIdLst>
    <p:sldId id="257" r:id="rId2"/>
    <p:sldId id="280" r:id="rId3"/>
    <p:sldId id="258" r:id="rId4"/>
    <p:sldId id="259" r:id="rId5"/>
    <p:sldId id="262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82" r:id="rId20"/>
    <p:sldId id="279" r:id="rId21"/>
    <p:sldId id="278" r:id="rId22"/>
    <p:sldId id="276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086194-E689-4E56-8ED4-2C7B763D9A69}" v="9" dt="2018-01-08T13:22:03.8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4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870" y="13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24D31-43A5-475A-80CF-332C9F6DCF35}" type="datetimeFigureOut">
              <a:rPr lang="en-US" dirty="0"/>
              <a:pPr/>
              <a:t>4/25/2022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2473590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24D31-43A5-475A-80CF-332C9F6DCF35}" type="datetimeFigureOut">
              <a:rPr lang="en-US" dirty="0"/>
              <a:pPr/>
              <a:t>4/25/2022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9821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24D31-43A5-475A-80CF-332C9F6DCF35}" type="datetimeFigureOut">
              <a:rPr lang="en-US" dirty="0"/>
              <a:pPr/>
              <a:t>4/25/2022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747021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24D31-43A5-475A-80CF-332C9F6DCF35}" type="datetimeFigureOut">
              <a:rPr lang="en-US" dirty="0"/>
              <a:pPr/>
              <a:t>4/25/2022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44369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24D31-43A5-475A-80CF-332C9F6DCF35}" type="datetimeFigureOut">
              <a:rPr lang="en-US" dirty="0"/>
              <a:pPr/>
              <a:t>4/25/2022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8361508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24D31-43A5-475A-80CF-332C9F6DCF35}" type="datetimeFigureOut">
              <a:rPr lang="en-US" dirty="0"/>
              <a:pPr/>
              <a:t>4/25/2022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93353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24D31-43A5-475A-80CF-332C9F6DCF35}" type="datetimeFigureOut">
              <a:rPr lang="en-US" dirty="0"/>
              <a:pPr/>
              <a:t>4/25/2022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639164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24D31-43A5-475A-80CF-332C9F6DCF35}" type="datetimeFigureOut">
              <a:rPr lang="en-US" dirty="0"/>
              <a:pPr/>
              <a:t>4/25/2022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864774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24D31-43A5-475A-80CF-332C9F6DCF35}" type="datetimeFigureOut">
              <a:rPr lang="en-US" dirty="0"/>
              <a:pPr/>
              <a:t>4/25/2022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457918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8624D31-43A5-475A-80CF-332C9F6DCF35}" type="datetimeFigureOut">
              <a:rPr lang="en-US" dirty="0"/>
              <a:pPr/>
              <a:t>4/25/2022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70791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24D31-43A5-475A-80CF-332C9F6DCF35}" type="datetimeFigureOut">
              <a:rPr lang="en-US" dirty="0"/>
              <a:pPr/>
              <a:t>4/25/2022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953809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pPr/>
              <a:t>4/25/2022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9008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google.com/forms/d/1Sm_ls7IyvbHjadxr4o2bzrATV458CW5_6Mzwmobnj84/viewform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bilgisayar.kocaeli.edu.tr/files/Staj_Defteri_(Ek-4).doc" TargetMode="External"/><Relationship Id="rId2" Type="http://schemas.openxmlformats.org/officeDocument/2006/relationships/hyperlink" Target="http://bilgisayar.kocaeli.edu.tr/files/Staj_Sicil_Fisi_(Ek-3).doc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bilgisayar.kocaeli.edu.tr/files/SGK_Belgesi_Ornegi_(Ek-5).pdf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bilgisayar.kocaeli.edu.tr/staj.php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B7D1EFAA-7858-42D7-9544-98A552ADF6EE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/>
              <a:t>http://bilgisayar.kocaeli.edu.tr/staj.php</a:t>
            </a:r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0064D8A-32C8-44B3-9941-291A5A21C36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F34D2C8-D65B-47C7-91F2-331661DBC47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F04961BF-6DD2-4525-8611-2B21957DBE12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805053" y="4343400"/>
            <a:ext cx="4389120" cy="0"/>
          </a:xfrm>
          <a:prstGeom prst="line">
            <a:avLst/>
          </a:prstGeom>
          <a:ln w="6350">
            <a:solidFill>
              <a:schemeClr val="tx2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Resim 3" descr="ONZ74M1.png">
            <a:extLst>
              <a:ext uri="{FF2B5EF4-FFF2-40B4-BE49-F238E27FC236}">
                <a16:creationId xmlns:a16="http://schemas.microsoft.com/office/drawing/2014/main" id="{5FCBE1E0-4240-433A-BA71-2481837922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3999" y="1121208"/>
            <a:ext cx="5462001" cy="4091902"/>
          </a:xfrm>
          <a:prstGeom prst="rect">
            <a:avLst/>
          </a:prstGeom>
        </p:spPr>
      </p:pic>
      <p:sp>
        <p:nvSpPr>
          <p:cNvPr id="2" name="Unvan 1">
            <a:extLst>
              <a:ext uri="{FF2B5EF4-FFF2-40B4-BE49-F238E27FC236}">
                <a16:creationId xmlns:a16="http://schemas.microsoft.com/office/drawing/2014/main" id="{6A3CDE5E-0E09-445C-A41F-737D25086A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02797" y="2056417"/>
            <a:ext cx="5138683" cy="3686015"/>
          </a:xfrm>
        </p:spPr>
        <p:txBody>
          <a:bodyPr>
            <a:normAutofit fontScale="90000"/>
          </a:bodyPr>
          <a:lstStyle/>
          <a:p>
            <a:r>
              <a:rPr lang="tr-TR" sz="5600" b="1" dirty="0"/>
              <a:t>BİLGİSAYAR MÜHENDİSLİĞİ</a:t>
            </a:r>
            <a:br>
              <a:rPr lang="tr-TR" sz="5600" b="1" dirty="0"/>
            </a:br>
            <a:r>
              <a:rPr lang="tr-TR" sz="5600" b="1" dirty="0"/>
              <a:t>STAJ ESASLARI</a:t>
            </a:r>
            <a:br>
              <a:rPr lang="tr-TR" sz="5600" b="1" dirty="0"/>
            </a:br>
            <a:br>
              <a:rPr lang="tr-TR" sz="5600" b="1" dirty="0"/>
            </a:br>
            <a:endParaRPr lang="tr-TR" sz="5600" b="1" dirty="0"/>
          </a:p>
        </p:txBody>
      </p:sp>
    </p:spTree>
    <p:extLst>
      <p:ext uri="{BB962C8B-B14F-4D97-AF65-F5344CB8AC3E}">
        <p14:creationId xmlns:p14="http://schemas.microsoft.com/office/powerpoint/2010/main" val="22142653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Resim 6" descr="OSV4W11 [Converted].png">
            <a:extLst>
              <a:ext uri="{FF2B5EF4-FFF2-40B4-BE49-F238E27FC236}">
                <a16:creationId xmlns:a16="http://schemas.microsoft.com/office/drawing/2014/main" id="{BF7A441C-7BAD-4701-9539-90172758D9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0570" y="2403397"/>
            <a:ext cx="3135109" cy="2496854"/>
          </a:xfrm>
          <a:prstGeom prst="rect">
            <a:avLst/>
          </a:prstGeom>
        </p:spPr>
      </p:pic>
      <p:sp>
        <p:nvSpPr>
          <p:cNvPr id="2" name="Unvan 1">
            <a:extLst>
              <a:ext uri="{FF2B5EF4-FFF2-40B4-BE49-F238E27FC236}">
                <a16:creationId xmlns:a16="http://schemas.microsoft.com/office/drawing/2014/main" id="{248684F5-05E1-4880-8D49-23FE82ED4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79" y="1421200"/>
            <a:ext cx="10058400" cy="1450757"/>
          </a:xfrm>
        </p:spPr>
        <p:txBody>
          <a:bodyPr>
            <a:normAutofit/>
          </a:bodyPr>
          <a:lstStyle/>
          <a:p>
            <a:r>
              <a:rPr lang="tr-TR" sz="4000" b="1" dirty="0"/>
              <a:t>Staja </a:t>
            </a:r>
            <a:r>
              <a:rPr lang="tr-TR" sz="4000" b="1" dirty="0">
                <a:solidFill>
                  <a:srgbClr val="FF0000"/>
                </a:solidFill>
              </a:rPr>
              <a:t>Başlamadan Önce</a:t>
            </a:r>
            <a:r>
              <a:rPr lang="tr-TR" sz="4000" b="1" dirty="0"/>
              <a:t> Yapılacaklar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93E252B-C5B0-4A18-BBA7-28EDC680DD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340" y="3064934"/>
            <a:ext cx="6454987" cy="2093220"/>
          </a:xfrm>
        </p:spPr>
        <p:txBody>
          <a:bodyPr vert="horz" lIns="0" tIns="45720" rIns="0" bIns="45720" rtlCol="0" anchor="t">
            <a:normAutofit/>
          </a:bodyPr>
          <a:lstStyle/>
          <a:p>
            <a:pPr marL="363538" indent="-363538">
              <a:buFont typeface="Wingdings" panose="05000000000000000000" pitchFamily="2" charset="2"/>
              <a:buChar char="§"/>
            </a:pPr>
            <a:r>
              <a:rPr lang="tr-TR" sz="2800" dirty="0"/>
              <a:t>Öğrenci staj yapacağı işyerine Zorunlu Staj Formunu  (EK-16) Bilgisayar ortamında 2 adet doldurup kaşeletip imzalatacaktır. </a:t>
            </a:r>
          </a:p>
          <a:p>
            <a:pPr>
              <a:buFont typeface="Wingdings" panose="020F0502020204030204" pitchFamily="34" charset="0"/>
              <a:buChar char="q"/>
            </a:pPr>
            <a:endParaRPr lang="tr-TR" dirty="0"/>
          </a:p>
        </p:txBody>
      </p:sp>
      <p:sp>
        <p:nvSpPr>
          <p:cNvPr id="7" name="Unvan 1">
            <a:extLst>
              <a:ext uri="{FF2B5EF4-FFF2-40B4-BE49-F238E27FC236}">
                <a16:creationId xmlns:a16="http://schemas.microsoft.com/office/drawing/2014/main" id="{CDDC2641-C385-4F13-8978-F7FFD4AB7DFF}"/>
              </a:ext>
            </a:extLst>
          </p:cNvPr>
          <p:cNvSpPr txBox="1">
            <a:spLocks/>
          </p:cNvSpPr>
          <p:nvPr/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dirty="0"/>
              <a:t>Bilgisayar Mühendisliği Staj Esasları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37073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9D3A0FC-5D74-4BAC-9DDB-68A942650BC9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B7006A8-EB46-45ED-977F-BC489E2B7E7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8DB8C60-3B7D-46C5-B1A9-A295D8A4853F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9B36A11-4FA0-4989-A465-037DF52469FA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974770" y="2086188"/>
            <a:ext cx="608976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Resim 4" descr="OIHEI91.png">
            <a:extLst>
              <a:ext uri="{FF2B5EF4-FFF2-40B4-BE49-F238E27FC236}">
                <a16:creationId xmlns:a16="http://schemas.microsoft.com/office/drawing/2014/main" id="{C1D716F3-9827-4A24-8DE3-F8E81F0EC1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5126" y="3074995"/>
            <a:ext cx="2964986" cy="2479463"/>
          </a:xfrm>
          <a:prstGeom prst="rect">
            <a:avLst/>
          </a:prstGeom>
        </p:spPr>
      </p:pic>
      <p:sp>
        <p:nvSpPr>
          <p:cNvPr id="2" name="Unvan 1">
            <a:extLst>
              <a:ext uri="{FF2B5EF4-FFF2-40B4-BE49-F238E27FC236}">
                <a16:creationId xmlns:a16="http://schemas.microsoft.com/office/drawing/2014/main" id="{0D4386FC-A216-4CAC-9467-DD272510F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858" y="862376"/>
            <a:ext cx="7228953" cy="1094728"/>
          </a:xfrm>
        </p:spPr>
        <p:txBody>
          <a:bodyPr>
            <a:normAutofit/>
          </a:bodyPr>
          <a:lstStyle/>
          <a:p>
            <a:r>
              <a:rPr lang="tr-TR" sz="4000" b="1" dirty="0"/>
              <a:t>Staja </a:t>
            </a:r>
            <a:r>
              <a:rPr lang="tr-TR" sz="4000" b="1" dirty="0">
                <a:solidFill>
                  <a:srgbClr val="FF0000"/>
                </a:solidFill>
              </a:rPr>
              <a:t>Başlamadan Önce</a:t>
            </a:r>
            <a:r>
              <a:rPr lang="tr-TR" sz="4000" b="1" dirty="0"/>
              <a:t> Yapılacaklar</a:t>
            </a:r>
            <a:endParaRPr lang="tr-TR" sz="40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804376A-56C2-413C-B68D-72D326EFDC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647" y="2405968"/>
            <a:ext cx="6944206" cy="3670180"/>
          </a:xfrm>
        </p:spPr>
        <p:txBody>
          <a:bodyPr vert="horz" lIns="0" tIns="45720" rIns="0" bIns="45720" rtlCol="0" anchor="t">
            <a:normAutofit/>
          </a:bodyPr>
          <a:lstStyle/>
          <a:p>
            <a:pPr marL="363538" indent="-363538">
              <a:buFont typeface="Wingdings" panose="05000000000000000000" pitchFamily="2" charset="2"/>
              <a:buChar char="§"/>
            </a:pPr>
            <a:r>
              <a:rPr lang="tr-TR" sz="2800" dirty="0"/>
              <a:t>Öğrencinin Zorunlu Staj Formunu </a:t>
            </a:r>
            <a:r>
              <a:rPr lang="tr-TR" sz="2800" b="1" dirty="0"/>
              <a:t>2 (iki) nüsha</a:t>
            </a:r>
            <a:r>
              <a:rPr lang="tr-TR" sz="2800" dirty="0"/>
              <a:t> halinde doldurup staj komisyonuna staja başlamadan</a:t>
            </a:r>
            <a:r>
              <a:rPr lang="tr-TR" sz="2800" b="1" i="1" dirty="0">
                <a:solidFill>
                  <a:srgbClr val="FF0000"/>
                </a:solidFill>
              </a:rPr>
              <a:t> </a:t>
            </a:r>
            <a:r>
              <a:rPr lang="tr-TR" sz="2800" b="1" i="1" u="sng" dirty="0">
                <a:solidFill>
                  <a:srgbClr val="C00000"/>
                </a:solidFill>
              </a:rPr>
              <a:t>en geç 1 ay</a:t>
            </a:r>
            <a:r>
              <a:rPr lang="tr-TR" sz="2800" dirty="0"/>
              <a:t> kala teslim etmesi gerekmektedir.</a:t>
            </a:r>
          </a:p>
          <a:p>
            <a:pPr marL="363538" indent="-363538"/>
            <a:r>
              <a:rPr lang="tr-TR" sz="2800" dirty="0"/>
              <a:t>Örnek: Temmuz ayında yapılacak stajın belgesi en geç Haziran ayında getirilmelidir</a:t>
            </a:r>
          </a:p>
        </p:txBody>
      </p:sp>
      <p:sp>
        <p:nvSpPr>
          <p:cNvPr id="12" name="Unvan 1">
            <a:extLst>
              <a:ext uri="{FF2B5EF4-FFF2-40B4-BE49-F238E27FC236}">
                <a16:creationId xmlns:a16="http://schemas.microsoft.com/office/drawing/2014/main" id="{CDDC2641-C385-4F13-8978-F7FFD4AB7DFF}"/>
              </a:ext>
            </a:extLst>
          </p:cNvPr>
          <p:cNvSpPr txBox="1">
            <a:spLocks/>
          </p:cNvSpPr>
          <p:nvPr/>
        </p:nvSpPr>
        <p:spPr>
          <a:xfrm>
            <a:off x="1327220" y="-209832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dirty="0"/>
              <a:t>Bilgisayar Mühendisliği Staj Esasları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41899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92AF827-4AB6-48CA-A0EA-97B1E2D5C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7084" y="1419726"/>
            <a:ext cx="9110312" cy="1183907"/>
          </a:xfrm>
        </p:spPr>
        <p:txBody>
          <a:bodyPr>
            <a:normAutofit/>
          </a:bodyPr>
          <a:lstStyle/>
          <a:p>
            <a:r>
              <a:rPr lang="tr-TR" sz="4000" b="1" dirty="0"/>
              <a:t>Staja </a:t>
            </a:r>
            <a:r>
              <a:rPr lang="tr-TR" sz="4000" b="1" dirty="0">
                <a:solidFill>
                  <a:srgbClr val="FF0000"/>
                </a:solidFill>
              </a:rPr>
              <a:t>Başlamadan Önce</a:t>
            </a:r>
            <a:r>
              <a:rPr lang="tr-TR" sz="4000" b="1" dirty="0"/>
              <a:t> Yapılacaklar</a:t>
            </a:r>
            <a:endParaRPr lang="tr-TR" sz="4000" dirty="0">
              <a:solidFill>
                <a:schemeClr val="tx1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C472AC-DD55-4104-8C80-7705026E83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8996" y="2834640"/>
            <a:ext cx="10058400" cy="4023360"/>
          </a:xfrm>
        </p:spPr>
        <p:txBody>
          <a:bodyPr vert="horz" lIns="0" tIns="45720" rIns="0" bIns="45720" rtlCol="0" anchor="t">
            <a:normAutofit/>
          </a:bodyPr>
          <a:lstStyle/>
          <a:p>
            <a:pPr marL="363538" indent="-363538">
              <a:buFont typeface="Wingdings" panose="05000000000000000000" pitchFamily="2" charset="2"/>
              <a:buChar char="§"/>
            </a:pPr>
            <a:r>
              <a:rPr lang="tr-TR" sz="2800" dirty="0"/>
              <a:t>Formun bir nüshası komisyon tarafından onaylandıktan sonra size teslim edilecektir. Form teslim edildikten sonra aşağıdaki </a:t>
            </a:r>
            <a:r>
              <a:rPr lang="tr-TR" sz="2800" b="1" dirty="0"/>
              <a:t>Staj</a:t>
            </a:r>
            <a:r>
              <a:rPr lang="tr-TR" sz="2800" dirty="0"/>
              <a:t> </a:t>
            </a:r>
            <a:r>
              <a:rPr lang="tr-TR" sz="2800" b="1" dirty="0"/>
              <a:t>Linkine</a:t>
            </a:r>
            <a:r>
              <a:rPr lang="tr-TR" sz="2800" dirty="0"/>
              <a:t> girerek bilgilerinizi girmeniz gerekmektedir. </a:t>
            </a:r>
            <a:r>
              <a:rPr lang="tr-TR" sz="2800" b="1" dirty="0"/>
              <a:t>Bu konudaki sorumluluk size aittir. </a:t>
            </a:r>
          </a:p>
          <a:p>
            <a:pPr marL="363538" indent="-363538">
              <a:buFont typeface="Wingdings" panose="05000000000000000000" pitchFamily="2" charset="2"/>
              <a:buChar char="§"/>
            </a:pPr>
            <a:r>
              <a:rPr lang="tr-TR" sz="2800" b="1" dirty="0">
                <a:hlinkClick r:id="rId2"/>
              </a:rPr>
              <a:t>Staj Linki: </a:t>
            </a:r>
            <a:r>
              <a:rPr lang="tr-TR" sz="2800" dirty="0"/>
              <a:t>https://docs.google.com/forms/d/e/1FAIpQLSclTxZ5b5E1B7qUnk75qPWkYOQV5x4Lkw-0Uldru1sXDVYJCA/viewform</a:t>
            </a:r>
          </a:p>
        </p:txBody>
      </p:sp>
      <p:sp>
        <p:nvSpPr>
          <p:cNvPr id="4" name="Unvan 1">
            <a:extLst>
              <a:ext uri="{FF2B5EF4-FFF2-40B4-BE49-F238E27FC236}">
                <a16:creationId xmlns:a16="http://schemas.microsoft.com/office/drawing/2014/main" id="{CDDC2641-C385-4F13-8978-F7FFD4AB7DFF}"/>
              </a:ext>
            </a:extLst>
          </p:cNvPr>
          <p:cNvSpPr txBox="1">
            <a:spLocks/>
          </p:cNvSpPr>
          <p:nvPr/>
        </p:nvSpPr>
        <p:spPr>
          <a:xfrm>
            <a:off x="1080727" y="307025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dirty="0"/>
              <a:t>Bilgisayar Mühendisliği Staj Esasları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6973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2AF35C0-75C9-4F00-A804-FA80ED5C8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8663" y="2834640"/>
            <a:ext cx="10426505" cy="4023360"/>
          </a:xfrm>
        </p:spPr>
        <p:txBody>
          <a:bodyPr vert="horz" lIns="0" tIns="45720" rIns="0" bIns="45720" rtlCol="0" anchor="t">
            <a:normAutofit/>
          </a:bodyPr>
          <a:lstStyle/>
          <a:p>
            <a:pPr marL="363538" indent="-363538" defTabSz="960438">
              <a:buFont typeface="Wingdings" panose="05000000000000000000" pitchFamily="2" charset="2"/>
              <a:buChar char="§"/>
              <a:tabLst>
                <a:tab pos="8697913" algn="l"/>
              </a:tabLst>
            </a:pPr>
            <a:r>
              <a:rPr lang="tr-TR" sz="2800" dirty="0"/>
              <a:t>Staj yeri komisyon tarafından onaylandıktan sonra öğrenci,               staja başlamadan önce </a:t>
            </a:r>
            <a:r>
              <a:rPr lang="tr-TR" sz="2800" b="1" i="1" dirty="0"/>
              <a:t>Staj Sicil Fişi </a:t>
            </a:r>
            <a:r>
              <a:rPr lang="tr-TR" sz="2800" dirty="0"/>
              <a:t>(</a:t>
            </a:r>
            <a:r>
              <a:rPr lang="tr-TR" sz="2800" dirty="0">
                <a:hlinkClick r:id="rId2"/>
              </a:rPr>
              <a:t>Ek-3</a:t>
            </a:r>
            <a:r>
              <a:rPr lang="tr-TR" sz="2800" dirty="0"/>
              <a:t>) ile </a:t>
            </a:r>
            <a:r>
              <a:rPr lang="tr-TR" sz="2800" b="1" i="1" dirty="0"/>
              <a:t>Staj Defteri</a:t>
            </a:r>
            <a:r>
              <a:rPr lang="tr-TR" sz="2800" dirty="0"/>
              <a:t>’ne           (</a:t>
            </a:r>
            <a:r>
              <a:rPr lang="tr-TR" sz="2800" dirty="0">
                <a:hlinkClick r:id="rId3"/>
              </a:rPr>
              <a:t>Ek-4</a:t>
            </a:r>
            <a:r>
              <a:rPr lang="tr-TR" sz="2800" dirty="0"/>
              <a:t>)  resimlerini (dijital olarak da basılabilir) yapıştırıp Staj SGK Bürosu’na mühürletecektir.</a:t>
            </a:r>
          </a:p>
        </p:txBody>
      </p:sp>
      <p:sp>
        <p:nvSpPr>
          <p:cNvPr id="5" name="Unvan 1">
            <a:extLst>
              <a:ext uri="{FF2B5EF4-FFF2-40B4-BE49-F238E27FC236}">
                <a16:creationId xmlns:a16="http://schemas.microsoft.com/office/drawing/2014/main" id="{892AF827-4AB6-48CA-A0EA-97B1E2D5C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7084" y="1419726"/>
            <a:ext cx="9110312" cy="1183907"/>
          </a:xfrm>
        </p:spPr>
        <p:txBody>
          <a:bodyPr>
            <a:normAutofit/>
          </a:bodyPr>
          <a:lstStyle/>
          <a:p>
            <a:r>
              <a:rPr lang="tr-TR" sz="4000" b="1" dirty="0"/>
              <a:t>Staja </a:t>
            </a:r>
            <a:r>
              <a:rPr lang="tr-TR" sz="4000" b="1" dirty="0">
                <a:solidFill>
                  <a:srgbClr val="FF0000"/>
                </a:solidFill>
              </a:rPr>
              <a:t>Başlamadan Önce</a:t>
            </a:r>
            <a:r>
              <a:rPr lang="tr-TR" sz="4000" b="1" dirty="0"/>
              <a:t> Yapılacaklar</a:t>
            </a:r>
            <a:endParaRPr lang="tr-TR" sz="4000" dirty="0">
              <a:solidFill>
                <a:schemeClr val="tx1"/>
              </a:solidFill>
            </a:endParaRPr>
          </a:p>
        </p:txBody>
      </p:sp>
      <p:sp>
        <p:nvSpPr>
          <p:cNvPr id="6" name="Unvan 1">
            <a:extLst>
              <a:ext uri="{FF2B5EF4-FFF2-40B4-BE49-F238E27FC236}">
                <a16:creationId xmlns:a16="http://schemas.microsoft.com/office/drawing/2014/main" id="{CDDC2641-C385-4F13-8978-F7FFD4AB7DFF}"/>
              </a:ext>
            </a:extLst>
          </p:cNvPr>
          <p:cNvSpPr txBox="1">
            <a:spLocks/>
          </p:cNvSpPr>
          <p:nvPr/>
        </p:nvSpPr>
        <p:spPr>
          <a:xfrm>
            <a:off x="1038663" y="318749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dirty="0"/>
              <a:t>Bilgisayar Mühendisliği Staj Esasları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00916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A5E396E-9812-4F25-B4DA-0029B15171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0726" y="2373272"/>
            <a:ext cx="10058400" cy="4023360"/>
          </a:xfrm>
        </p:spPr>
        <p:txBody>
          <a:bodyPr vert="horz" lIns="0" tIns="45720" rIns="0" bIns="45720" rtlCol="0" anchor="t">
            <a:normAutofit fontScale="85000" lnSpcReduction="20000"/>
          </a:bodyPr>
          <a:lstStyle/>
          <a:p>
            <a:endParaRPr lang="tr-TR" sz="3300" b="1" u="sng" dirty="0">
              <a:solidFill>
                <a:srgbClr val="FF0000"/>
              </a:solidFill>
            </a:endParaRPr>
          </a:p>
          <a:p>
            <a:r>
              <a:rPr lang="tr-TR" sz="3200" dirty="0"/>
              <a:t>Staj (SGK) Bürosu’ndan alacağı Sigortalı İşe Giriş Bildirgesi (SGK Belgesi ) ve Staj Sicil Fişini  staj yapacağı işyerine teslim etmek zorundadır.</a:t>
            </a:r>
            <a:r>
              <a:rPr lang="tr-TR" sz="3200" b="1" i="1" dirty="0"/>
              <a:t> </a:t>
            </a:r>
          </a:p>
          <a:p>
            <a:pPr marL="566420" lvl="2">
              <a:buFont typeface="Calibri"/>
              <a:buChar char="◦"/>
            </a:pPr>
            <a:r>
              <a:rPr lang="tr-TR" sz="2800" dirty="0"/>
              <a:t>SGK Belgesi </a:t>
            </a:r>
            <a:r>
              <a:rPr lang="tr-TR" sz="2800" b="1" i="1" dirty="0"/>
              <a:t> </a:t>
            </a:r>
            <a:r>
              <a:rPr lang="tr-TR" sz="2800" dirty="0"/>
              <a:t>(</a:t>
            </a:r>
            <a:r>
              <a:rPr lang="tr-TR" sz="2800" dirty="0">
                <a:hlinkClick r:id="rId2"/>
              </a:rPr>
              <a:t>Ek-5</a:t>
            </a:r>
            <a:r>
              <a:rPr lang="tr-TR" sz="2800" dirty="0"/>
              <a:t>) almak için TC Kimlik Numarası gerekmektedir.</a:t>
            </a:r>
            <a:endParaRPr lang="tr-TR" sz="2800" dirty="0">
              <a:solidFill>
                <a:schemeClr val="tx1"/>
              </a:solidFill>
            </a:endParaRPr>
          </a:p>
          <a:p>
            <a:pPr marL="566420" lvl="2">
              <a:buFont typeface="Calibri"/>
              <a:buChar char="◦"/>
            </a:pPr>
            <a:r>
              <a:rPr lang="tr-TR" sz="2800" dirty="0"/>
              <a:t>SGK Belgesini  arkadaşınız sizin adınıza alabilir.</a:t>
            </a:r>
            <a:endParaRPr lang="tr-TR" sz="2800" dirty="0">
              <a:solidFill>
                <a:schemeClr val="tx1"/>
              </a:solidFill>
            </a:endParaRPr>
          </a:p>
          <a:p>
            <a:pPr marL="566420" lvl="2">
              <a:buFont typeface="Calibri"/>
              <a:buChar char="◦"/>
            </a:pPr>
            <a:r>
              <a:rPr lang="tr-TR" sz="2800" dirty="0"/>
              <a:t>SGK Belgesi  30 gün öncesinden </a:t>
            </a:r>
            <a:r>
              <a:rPr lang="tr-TR" sz="2800" b="1" dirty="0"/>
              <a:t>çıkmamaktadır.</a:t>
            </a:r>
            <a:endParaRPr lang="tr-TR" sz="2800" dirty="0">
              <a:solidFill>
                <a:srgbClr val="000000"/>
              </a:solidFill>
            </a:endParaRPr>
          </a:p>
          <a:p>
            <a:pPr marL="1617663" lvl="2" indent="-903288">
              <a:buNone/>
            </a:pPr>
            <a:r>
              <a:rPr lang="tr-TR" sz="2800" b="1" dirty="0"/>
              <a:t>Örnek: </a:t>
            </a:r>
            <a:r>
              <a:rPr lang="tr-TR" sz="2800" dirty="0"/>
              <a:t>Stajına 01 Temmuz’da başlayan bir öğrenci, SGK Belgesi'ni en     erken 02 Haziran’da alabilmektedir.</a:t>
            </a:r>
          </a:p>
          <a:p>
            <a:pPr marL="620713" indent="-620713">
              <a:buNone/>
            </a:pPr>
            <a:r>
              <a:rPr lang="tr-TR" sz="2800" b="1" dirty="0"/>
              <a:t>Not:</a:t>
            </a:r>
            <a:r>
              <a:rPr lang="tr-TR" sz="2800" dirty="0"/>
              <a:t> Staj (SGK) Bürosu, Mühendislik Fakültesi Dekanlık katı Personel Biriminde 217 kapı nolu odadadır. Staj Evraklarının tümü Dekanlık kantin ve kırtasiyelerinden temin edilebilir.</a:t>
            </a:r>
          </a:p>
          <a:p>
            <a:endParaRPr lang="tr-TR" sz="3200" dirty="0"/>
          </a:p>
        </p:txBody>
      </p:sp>
      <p:sp>
        <p:nvSpPr>
          <p:cNvPr id="5" name="Unvan 1">
            <a:extLst>
              <a:ext uri="{FF2B5EF4-FFF2-40B4-BE49-F238E27FC236}">
                <a16:creationId xmlns:a16="http://schemas.microsoft.com/office/drawing/2014/main" id="{892AF827-4AB6-48CA-A0EA-97B1E2D5C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0192" y="1454895"/>
            <a:ext cx="9110312" cy="1183907"/>
          </a:xfrm>
        </p:spPr>
        <p:txBody>
          <a:bodyPr>
            <a:normAutofit/>
          </a:bodyPr>
          <a:lstStyle/>
          <a:p>
            <a:r>
              <a:rPr lang="tr-TR" sz="4000" b="1" dirty="0"/>
              <a:t>Staja </a:t>
            </a:r>
            <a:r>
              <a:rPr lang="tr-TR" sz="4000" b="1" dirty="0">
                <a:solidFill>
                  <a:srgbClr val="FF0000"/>
                </a:solidFill>
              </a:rPr>
              <a:t>Başlamadan Önce</a:t>
            </a:r>
            <a:r>
              <a:rPr lang="tr-TR" sz="4000" b="1" dirty="0"/>
              <a:t> Yapılacaklar</a:t>
            </a:r>
            <a:endParaRPr lang="tr-TR" sz="4000" dirty="0">
              <a:solidFill>
                <a:schemeClr val="tx1"/>
              </a:solidFill>
            </a:endParaRPr>
          </a:p>
        </p:txBody>
      </p:sp>
      <p:sp>
        <p:nvSpPr>
          <p:cNvPr id="6" name="Unvan 1">
            <a:extLst>
              <a:ext uri="{FF2B5EF4-FFF2-40B4-BE49-F238E27FC236}">
                <a16:creationId xmlns:a16="http://schemas.microsoft.com/office/drawing/2014/main" id="{CDDC2641-C385-4F13-8978-F7FFD4AB7DFF}"/>
              </a:ext>
            </a:extLst>
          </p:cNvPr>
          <p:cNvSpPr txBox="1">
            <a:spLocks/>
          </p:cNvSpPr>
          <p:nvPr/>
        </p:nvSpPr>
        <p:spPr>
          <a:xfrm>
            <a:off x="1120726" y="377364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dirty="0"/>
              <a:t>Bilgisayar Mühendisliği Staj Esasları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27842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0A260FA-B4D5-4D85-9F21-1716BA1B49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9557" y="1013432"/>
            <a:ext cx="10058400" cy="1450757"/>
          </a:xfrm>
        </p:spPr>
        <p:txBody>
          <a:bodyPr>
            <a:normAutofit/>
          </a:bodyPr>
          <a:lstStyle/>
          <a:p>
            <a:r>
              <a:rPr lang="tr-TR" sz="4000" b="1" dirty="0"/>
              <a:t>Staj </a:t>
            </a:r>
            <a:r>
              <a:rPr lang="tr-TR" sz="4000" b="1" dirty="0">
                <a:solidFill>
                  <a:srgbClr val="FF0000"/>
                </a:solidFill>
              </a:rPr>
              <a:t>Esnasında</a:t>
            </a:r>
            <a:r>
              <a:rPr lang="tr-TR" sz="4000" b="1" dirty="0"/>
              <a:t> Yapılacaklar</a:t>
            </a:r>
            <a:endParaRPr lang="tr-TR" sz="4000" dirty="0">
              <a:solidFill>
                <a:schemeClr val="tx1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EBA4932-1C62-416B-B3DF-B0055880B1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1773" y="2820453"/>
            <a:ext cx="10058400" cy="4023360"/>
          </a:xfrm>
        </p:spPr>
        <p:txBody>
          <a:bodyPr vert="horz" lIns="0" tIns="45720" rIns="0" bIns="45720" rtlCol="0" anchor="t">
            <a:noAutofit/>
          </a:bodyPr>
          <a:lstStyle/>
          <a:p>
            <a:pPr marL="0" indent="0">
              <a:buNone/>
            </a:pPr>
            <a:r>
              <a:rPr lang="tr-TR" sz="2800" b="1" dirty="0"/>
              <a:t>1)</a:t>
            </a:r>
            <a:r>
              <a:rPr lang="tr-TR" sz="2800" dirty="0"/>
              <a:t> Öğrenci Staj Defteri'ni  günlük olarak dolduracaktır.</a:t>
            </a:r>
          </a:p>
          <a:p>
            <a:pPr marL="363538" indent="-363538">
              <a:buNone/>
            </a:pPr>
            <a:r>
              <a:rPr lang="tr-TR" sz="2800" b="1" dirty="0"/>
              <a:t>2) </a:t>
            </a:r>
            <a:r>
              <a:rPr lang="tr-TR" sz="2800" dirty="0"/>
              <a:t>Sistemde mevcut olan Staj Defteri'ni  öğrencilerimiz el yazısıyla kendileri  doldurabildiği gibi, bilgisayar çıktısı olarak da düzenleyebilirler.  </a:t>
            </a:r>
          </a:p>
        </p:txBody>
      </p:sp>
      <p:sp>
        <p:nvSpPr>
          <p:cNvPr id="4" name="Unvan 1">
            <a:extLst>
              <a:ext uri="{FF2B5EF4-FFF2-40B4-BE49-F238E27FC236}">
                <a16:creationId xmlns:a16="http://schemas.microsoft.com/office/drawing/2014/main" id="{CDDC2641-C385-4F13-8978-F7FFD4AB7DFF}"/>
              </a:ext>
            </a:extLst>
          </p:cNvPr>
          <p:cNvSpPr txBox="1">
            <a:spLocks/>
          </p:cNvSpPr>
          <p:nvPr/>
        </p:nvSpPr>
        <p:spPr>
          <a:xfrm>
            <a:off x="1080727" y="731306"/>
            <a:ext cx="10058400" cy="100750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dirty="0"/>
              <a:t>Bilgisayar Mühendisliği Staj Esasları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34628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074B3D5-73F8-4D5D-BD06-3B57A4279E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3834" y="2560841"/>
            <a:ext cx="10058400" cy="4023360"/>
          </a:xfrm>
        </p:spPr>
        <p:txBody>
          <a:bodyPr vert="horz" lIns="0" tIns="45720" rIns="0" bIns="45720" rtlCol="0" anchor="t">
            <a:normAutofit/>
          </a:bodyPr>
          <a:lstStyle/>
          <a:p>
            <a:pPr marL="363538" indent="-363538">
              <a:buNone/>
            </a:pPr>
            <a:r>
              <a:rPr lang="tr-TR" sz="2800" b="1" dirty="0"/>
              <a:t>3) </a:t>
            </a:r>
            <a:r>
              <a:rPr lang="tr-TR" sz="2800" dirty="0"/>
              <a:t>Staj Sicil Fişi’nde şirkete ait mühür ve birim amirinin imzasının olması gerekmektedir.</a:t>
            </a:r>
          </a:p>
          <a:p>
            <a:pPr marL="0" indent="0">
              <a:buNone/>
            </a:pPr>
            <a:r>
              <a:rPr lang="tr-TR" sz="2800" b="1" dirty="0"/>
              <a:t>4) </a:t>
            </a:r>
            <a:r>
              <a:rPr lang="tr-TR" sz="2800" dirty="0"/>
              <a:t>Sicil fişi kapalı bir zarfa konmalı ve zarf da mühürlenmelidir.</a:t>
            </a:r>
          </a:p>
          <a:p>
            <a:pPr marL="363538" indent="-363538">
              <a:buNone/>
            </a:pPr>
            <a:r>
              <a:rPr lang="tr-TR" sz="2800" b="1" dirty="0"/>
              <a:t>5) </a:t>
            </a:r>
            <a:r>
              <a:rPr lang="tr-TR" sz="2800" dirty="0"/>
              <a:t>Staj Defteri’nde ise tüm sayfalarda birim amirinin imzası ve ilk sayfasında şirkete ait mühürün olması gerekmektedir.</a:t>
            </a:r>
          </a:p>
        </p:txBody>
      </p:sp>
      <p:sp>
        <p:nvSpPr>
          <p:cNvPr id="5" name="Unvan 1">
            <a:extLst>
              <a:ext uri="{FF2B5EF4-FFF2-40B4-BE49-F238E27FC236}">
                <a16:creationId xmlns:a16="http://schemas.microsoft.com/office/drawing/2014/main" id="{F0A260FA-B4D5-4D85-9F21-1716BA1B49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9557" y="1013432"/>
            <a:ext cx="10058400" cy="1450757"/>
          </a:xfrm>
        </p:spPr>
        <p:txBody>
          <a:bodyPr>
            <a:normAutofit/>
          </a:bodyPr>
          <a:lstStyle/>
          <a:p>
            <a:r>
              <a:rPr lang="tr-TR" sz="4000" b="1" dirty="0"/>
              <a:t>Staj </a:t>
            </a:r>
            <a:r>
              <a:rPr lang="tr-TR" sz="4000" b="1" dirty="0">
                <a:solidFill>
                  <a:srgbClr val="FF0000"/>
                </a:solidFill>
              </a:rPr>
              <a:t>Esnasında</a:t>
            </a:r>
            <a:r>
              <a:rPr lang="tr-TR" sz="4000" b="1" dirty="0"/>
              <a:t> Yapılacaklar</a:t>
            </a:r>
            <a:endParaRPr lang="tr-TR" sz="4000" dirty="0">
              <a:solidFill>
                <a:schemeClr val="tx1"/>
              </a:solidFill>
            </a:endParaRPr>
          </a:p>
        </p:txBody>
      </p:sp>
      <p:sp>
        <p:nvSpPr>
          <p:cNvPr id="6" name="Unvan 1">
            <a:extLst>
              <a:ext uri="{FF2B5EF4-FFF2-40B4-BE49-F238E27FC236}">
                <a16:creationId xmlns:a16="http://schemas.microsoft.com/office/drawing/2014/main" id="{CDDC2641-C385-4F13-8978-F7FFD4AB7DFF}"/>
              </a:ext>
            </a:extLst>
          </p:cNvPr>
          <p:cNvSpPr txBox="1">
            <a:spLocks/>
          </p:cNvSpPr>
          <p:nvPr/>
        </p:nvSpPr>
        <p:spPr>
          <a:xfrm>
            <a:off x="1080727" y="731306"/>
            <a:ext cx="10058400" cy="100750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dirty="0"/>
              <a:t>Bilgisayar Mühendisliği Staj Esasları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15496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43F9332-1A98-4C1F-8797-5E50EAD68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772" y="1013432"/>
            <a:ext cx="10058400" cy="1450757"/>
          </a:xfrm>
        </p:spPr>
        <p:txBody>
          <a:bodyPr>
            <a:normAutofit/>
          </a:bodyPr>
          <a:lstStyle/>
          <a:p>
            <a:r>
              <a:rPr lang="tr-TR" sz="4000" b="1" dirty="0"/>
              <a:t>Staj </a:t>
            </a:r>
            <a:r>
              <a:rPr lang="tr-TR" sz="4000" b="1" dirty="0">
                <a:solidFill>
                  <a:srgbClr val="FF0000"/>
                </a:solidFill>
              </a:rPr>
              <a:t>Bitiminde </a:t>
            </a:r>
            <a:r>
              <a:rPr lang="tr-TR" sz="4000" b="1" dirty="0"/>
              <a:t>Yapılacaklar</a:t>
            </a:r>
            <a:r>
              <a:rPr lang="tr-TR" sz="4000" dirty="0"/>
              <a:t> </a:t>
            </a:r>
            <a:endParaRPr lang="tr-TR" sz="4000" dirty="0">
              <a:solidFill>
                <a:schemeClr val="tx1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3F91290-EF9B-42E0-B885-D14EAB9B4C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0727" y="2596011"/>
            <a:ext cx="10058400" cy="2655927"/>
          </a:xfrm>
        </p:spPr>
        <p:txBody>
          <a:bodyPr vert="horz" lIns="0" tIns="45720" rIns="0" bIns="45720" rtlCol="0" anchor="t">
            <a:noAutofit/>
          </a:bodyPr>
          <a:lstStyle/>
          <a:p>
            <a:pPr marL="363538" indent="-363538">
              <a:buNone/>
            </a:pPr>
            <a:r>
              <a:rPr lang="tr-TR" sz="2800" b="1" dirty="0">
                <a:solidFill>
                  <a:srgbClr val="404040"/>
                </a:solidFill>
              </a:rPr>
              <a:t>1)</a:t>
            </a:r>
            <a:r>
              <a:rPr lang="tr-TR" sz="2800" dirty="0">
                <a:solidFill>
                  <a:srgbClr val="404040"/>
                </a:solidFill>
              </a:rPr>
              <a:t> Öğrenci staj bitiminden sonra Staj Sicil Fişi ve Staj Defteri’ni Staj sunumu sırasında bölümünün Staj Komisyonuna teslim etmesi gerekmektedir.</a:t>
            </a:r>
          </a:p>
          <a:p>
            <a:pPr marL="363538" indent="-363538">
              <a:buNone/>
            </a:pPr>
            <a:r>
              <a:rPr lang="tr-TR" sz="2800" b="1" dirty="0">
                <a:solidFill>
                  <a:srgbClr val="404040"/>
                </a:solidFill>
              </a:rPr>
              <a:t>2)</a:t>
            </a:r>
            <a:r>
              <a:rPr lang="tr-TR" sz="2800" dirty="0">
                <a:solidFill>
                  <a:srgbClr val="404040"/>
                </a:solidFill>
              </a:rPr>
              <a:t> Dönem içerisinde staj yapan öğrencilerin sunumu stajın bittiği tarihten itibaren en geç 2 hafta içerisinde Staj Görüşme Saatlerinde yapılmaktadır. </a:t>
            </a:r>
          </a:p>
          <a:p>
            <a:pPr marL="1430338" indent="-1430338">
              <a:buNone/>
            </a:pPr>
            <a:r>
              <a:rPr lang="tr-TR" sz="2800" b="1" dirty="0">
                <a:solidFill>
                  <a:srgbClr val="404040"/>
                </a:solidFill>
              </a:rPr>
              <a:t>    Dikkat: </a:t>
            </a:r>
            <a:r>
              <a:rPr lang="tr-TR" sz="2800" dirty="0">
                <a:solidFill>
                  <a:srgbClr val="404040"/>
                </a:solidFill>
              </a:rPr>
              <a:t>Süresi geçen staj sunumları için kabul edilmeme, gün   kesintisi vb. durumlar ortaya çıkabilir.</a:t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tr-TR" sz="2800" b="1" dirty="0">
                <a:solidFill>
                  <a:srgbClr val="404040"/>
                </a:solidFill>
              </a:rPr>
              <a:t> </a:t>
            </a:r>
            <a:r>
              <a:rPr lang="tr-TR" sz="2800" dirty="0">
                <a:solidFill>
                  <a:srgbClr val="404040"/>
                </a:solidFill>
              </a:rPr>
              <a:t> </a:t>
            </a:r>
          </a:p>
        </p:txBody>
      </p:sp>
      <p:sp>
        <p:nvSpPr>
          <p:cNvPr id="4" name="Unvan 1">
            <a:extLst>
              <a:ext uri="{FF2B5EF4-FFF2-40B4-BE49-F238E27FC236}">
                <a16:creationId xmlns:a16="http://schemas.microsoft.com/office/drawing/2014/main" id="{CDDC2641-C385-4F13-8978-F7FFD4AB7DFF}"/>
              </a:ext>
            </a:extLst>
          </p:cNvPr>
          <p:cNvSpPr txBox="1">
            <a:spLocks/>
          </p:cNvSpPr>
          <p:nvPr/>
        </p:nvSpPr>
        <p:spPr>
          <a:xfrm>
            <a:off x="1080727" y="731306"/>
            <a:ext cx="10058400" cy="100750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dirty="0"/>
              <a:t>Bilgisayar Mühendisliği Staj Esasları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52968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21F64AE-BDC3-4A2A-8E4D-9EA2A2B746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0727" y="2746315"/>
            <a:ext cx="10058400" cy="4023360"/>
          </a:xfrm>
        </p:spPr>
        <p:txBody>
          <a:bodyPr vert="horz" lIns="0" tIns="45720" rIns="0" bIns="45720" rtlCol="0" anchor="t">
            <a:normAutofit/>
          </a:bodyPr>
          <a:lstStyle/>
          <a:p>
            <a:pPr marL="363538" indent="-363538">
              <a:buNone/>
            </a:pPr>
            <a:r>
              <a:rPr lang="tr-TR" sz="2800" b="1" dirty="0"/>
              <a:t>3) </a:t>
            </a:r>
            <a:r>
              <a:rPr lang="tr-TR" sz="2800" dirty="0"/>
              <a:t>Yazın staj yapan öğrencilerin sunumu ise Staj Komisyonu’nun belirlediği tarihlerde yapılmaktadır. </a:t>
            </a:r>
          </a:p>
          <a:p>
            <a:pPr marL="363538" indent="-363538">
              <a:buNone/>
            </a:pPr>
            <a:r>
              <a:rPr lang="tr-TR" sz="2800" dirty="0"/>
              <a:t>    Tarihler Güz Dönemi açıldıktan sonra bölüm sayfasında duyurulur.</a:t>
            </a:r>
          </a:p>
        </p:txBody>
      </p:sp>
      <p:sp>
        <p:nvSpPr>
          <p:cNvPr id="5" name="Unvan 1">
            <a:extLst>
              <a:ext uri="{FF2B5EF4-FFF2-40B4-BE49-F238E27FC236}">
                <a16:creationId xmlns:a16="http://schemas.microsoft.com/office/drawing/2014/main" id="{C43F9332-1A98-4C1F-8797-5E50EAD68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772" y="1013432"/>
            <a:ext cx="10058400" cy="1450757"/>
          </a:xfrm>
        </p:spPr>
        <p:txBody>
          <a:bodyPr>
            <a:normAutofit/>
          </a:bodyPr>
          <a:lstStyle/>
          <a:p>
            <a:r>
              <a:rPr lang="tr-TR" sz="4000" b="1" dirty="0"/>
              <a:t>Staj </a:t>
            </a:r>
            <a:r>
              <a:rPr lang="tr-TR" sz="4000" b="1" dirty="0">
                <a:solidFill>
                  <a:srgbClr val="FF0000"/>
                </a:solidFill>
              </a:rPr>
              <a:t>Bitiminde </a:t>
            </a:r>
            <a:r>
              <a:rPr lang="tr-TR" sz="4000" b="1" dirty="0"/>
              <a:t>Yapılacaklar</a:t>
            </a:r>
            <a:r>
              <a:rPr lang="tr-TR" sz="4000" dirty="0"/>
              <a:t> </a:t>
            </a:r>
            <a:endParaRPr lang="tr-TR" sz="4000" dirty="0">
              <a:solidFill>
                <a:schemeClr val="tx1"/>
              </a:solidFill>
            </a:endParaRPr>
          </a:p>
        </p:txBody>
      </p:sp>
      <p:sp>
        <p:nvSpPr>
          <p:cNvPr id="6" name="Unvan 1">
            <a:extLst>
              <a:ext uri="{FF2B5EF4-FFF2-40B4-BE49-F238E27FC236}">
                <a16:creationId xmlns:a16="http://schemas.microsoft.com/office/drawing/2014/main" id="{CDDC2641-C385-4F13-8978-F7FFD4AB7DFF}"/>
              </a:ext>
            </a:extLst>
          </p:cNvPr>
          <p:cNvSpPr txBox="1">
            <a:spLocks/>
          </p:cNvSpPr>
          <p:nvPr/>
        </p:nvSpPr>
        <p:spPr>
          <a:xfrm>
            <a:off x="1080727" y="731306"/>
            <a:ext cx="10058400" cy="100750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dirty="0"/>
              <a:t>Bilgisayar Mühendisliği Staj Esasları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80779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21F64AE-BDC3-4A2A-8E4D-9EA2A2B746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5557" y="2290100"/>
            <a:ext cx="10058400" cy="4023360"/>
          </a:xfrm>
        </p:spPr>
        <p:txBody>
          <a:bodyPr vert="horz" lIns="0" tIns="45720" rIns="0" bIns="45720" rtlCol="0" anchor="t">
            <a:noAutofit/>
          </a:bodyPr>
          <a:lstStyle/>
          <a:p>
            <a:r>
              <a:rPr lang="tr-TR" sz="2500" b="1" dirty="0"/>
              <a:t>4) </a:t>
            </a:r>
            <a:r>
              <a:rPr lang="tr-TR" sz="2500" dirty="0"/>
              <a:t>Staj Yaptıkları Firmadan Ücret Alan Öğrenciler: </a:t>
            </a:r>
          </a:p>
          <a:p>
            <a:pPr marL="363538" indent="-363538">
              <a:lnSpc>
                <a:spcPct val="100000"/>
              </a:lnSpc>
            </a:pPr>
            <a:r>
              <a:rPr lang="tr-TR" sz="2500" dirty="0"/>
              <a:t>Ek-1 formunda bulunan ‘Ücret Alıyor mu?’ bölümü </a:t>
            </a:r>
            <a:r>
              <a:rPr lang="tr-TR" sz="2500" b="1" u="sng" dirty="0"/>
              <a:t>EVET ise </a:t>
            </a:r>
            <a:r>
              <a:rPr lang="tr-TR" sz="2500" dirty="0"/>
              <a:t>Ek-18 formunun doldurulması zorunludur. Ücret alan stajyer öğrenciler, stajları bittiğinde     Ek-18 ‘Staj Ücretlerine İşsizlik Fonu Katkısı Bilgi Formunu’ ve ekine ücret ödendiğini gösterir belgeyi (dekont) bölüm staj komisyonuna iletmelidir. Form’un ekinde dekont olmaması durumunda ödeme yapılamayacaktır. </a:t>
            </a:r>
          </a:p>
          <a:p>
            <a:pPr marL="93663" indent="-93663">
              <a:buNone/>
            </a:pPr>
            <a:r>
              <a:rPr lang="tr-TR" sz="2500" b="1" dirty="0"/>
              <a:t> Not: </a:t>
            </a:r>
            <a:r>
              <a:rPr lang="tr-TR" sz="2500" dirty="0"/>
              <a:t>Kamu kurum ve kuruluşları bu kapsam dışında olup; Kamu kurum ve kuruluşlarında staj yapan öğrencilerin Ek-18 formunun doldurulmasına gerek yoktur.</a:t>
            </a:r>
          </a:p>
        </p:txBody>
      </p:sp>
      <p:sp>
        <p:nvSpPr>
          <p:cNvPr id="5" name="Unvan 1">
            <a:extLst>
              <a:ext uri="{FF2B5EF4-FFF2-40B4-BE49-F238E27FC236}">
                <a16:creationId xmlns:a16="http://schemas.microsoft.com/office/drawing/2014/main" id="{C43F9332-1A98-4C1F-8797-5E50EAD68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602" y="909681"/>
            <a:ext cx="10058400" cy="1450757"/>
          </a:xfrm>
        </p:spPr>
        <p:txBody>
          <a:bodyPr>
            <a:normAutofit/>
          </a:bodyPr>
          <a:lstStyle/>
          <a:p>
            <a:r>
              <a:rPr lang="tr-TR" sz="4000" b="1" dirty="0"/>
              <a:t>Staj </a:t>
            </a:r>
            <a:r>
              <a:rPr lang="tr-TR" sz="4000" b="1" dirty="0">
                <a:solidFill>
                  <a:srgbClr val="FF0000"/>
                </a:solidFill>
              </a:rPr>
              <a:t>Bitiminde </a:t>
            </a:r>
            <a:r>
              <a:rPr lang="tr-TR" sz="4000" b="1" dirty="0"/>
              <a:t>Yapılacaklar</a:t>
            </a:r>
            <a:r>
              <a:rPr lang="tr-TR" sz="4000" dirty="0"/>
              <a:t> </a:t>
            </a:r>
            <a:endParaRPr lang="tr-TR" sz="4000" dirty="0">
              <a:solidFill>
                <a:schemeClr val="tx1"/>
              </a:solidFill>
            </a:endParaRPr>
          </a:p>
        </p:txBody>
      </p:sp>
      <p:sp>
        <p:nvSpPr>
          <p:cNvPr id="6" name="Unvan 1">
            <a:extLst>
              <a:ext uri="{FF2B5EF4-FFF2-40B4-BE49-F238E27FC236}">
                <a16:creationId xmlns:a16="http://schemas.microsoft.com/office/drawing/2014/main" id="{CDDC2641-C385-4F13-8978-F7FFD4AB7DFF}"/>
              </a:ext>
            </a:extLst>
          </p:cNvPr>
          <p:cNvSpPr txBox="1">
            <a:spLocks/>
          </p:cNvSpPr>
          <p:nvPr/>
        </p:nvSpPr>
        <p:spPr>
          <a:xfrm>
            <a:off x="1085557" y="627554"/>
            <a:ext cx="10058400" cy="100750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dirty="0"/>
              <a:t>Bilgisayar Mühendisliği Staj Esasları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8077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7543" y="3171825"/>
            <a:ext cx="4943475" cy="310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Unvan 1">
            <a:extLst>
              <a:ext uri="{FF2B5EF4-FFF2-40B4-BE49-F238E27FC236}">
                <a16:creationId xmlns:a16="http://schemas.microsoft.com/office/drawing/2014/main" id="{370CC7BE-9730-49C3-8131-68053B2B3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tr-TR" dirty="0"/>
              <a:t>Bilgisayar Mühendisliği Staj Esasları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5E49D6B-BC02-4505-808A-0A5148DBA1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79" y="1845734"/>
            <a:ext cx="8595361" cy="4023360"/>
          </a:xfrm>
        </p:spPr>
        <p:txBody>
          <a:bodyPr vert="horz" lIns="0" tIns="45720" rIns="0" bIns="45720" rtlCol="0" anchor="t">
            <a:normAutofit/>
          </a:bodyPr>
          <a:lstStyle/>
          <a:p>
            <a:pPr marL="0" indent="0">
              <a:buNone/>
            </a:pPr>
            <a:endParaRPr lang="tr-TR" sz="2800" b="1" dirty="0">
              <a:hlinkClick r:id="rId3"/>
            </a:endParaRPr>
          </a:p>
          <a:p>
            <a:pPr marL="0" indent="0">
              <a:buNone/>
            </a:pPr>
            <a:r>
              <a:rPr lang="tr-TR" sz="4000" b="1" dirty="0">
                <a:hlinkClick r:id="rId3"/>
              </a:rPr>
              <a:t>http://bilgisayar.kocaeli.edu.tr/staj.php</a:t>
            </a:r>
            <a:r>
              <a:rPr lang="tr-TR" sz="4000" b="1" dirty="0"/>
              <a:t> </a:t>
            </a:r>
          </a:p>
          <a:p>
            <a:endParaRPr lang="tr-TR" sz="2800" b="1" dirty="0"/>
          </a:p>
          <a:p>
            <a:r>
              <a:rPr lang="tr-TR" sz="2800" dirty="0"/>
              <a:t>Linkinde tüm yapmanız gerekenler ve </a:t>
            </a:r>
          </a:p>
          <a:p>
            <a:r>
              <a:rPr lang="tr-TR" sz="2800" dirty="0"/>
              <a:t>gerekli evraklar verilmiştir.</a:t>
            </a:r>
          </a:p>
          <a:p>
            <a:endParaRPr lang="tr-TR" sz="2400" dirty="0">
              <a:solidFill>
                <a:srgbClr val="FF0000"/>
              </a:solidFill>
            </a:endParaRPr>
          </a:p>
          <a:p>
            <a:pPr marL="383540"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653424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5B180EE-C35D-4AC5-A774-28172694A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5125" y="1098362"/>
            <a:ext cx="10058400" cy="1450757"/>
          </a:xfrm>
        </p:spPr>
        <p:txBody>
          <a:bodyPr>
            <a:normAutofit/>
          </a:bodyPr>
          <a:lstStyle/>
          <a:p>
            <a:r>
              <a:rPr lang="tr-TR" sz="4000" b="1" dirty="0"/>
              <a:t>Staj </a:t>
            </a:r>
            <a:r>
              <a:rPr lang="tr-TR" sz="4000" b="1" dirty="0">
                <a:solidFill>
                  <a:srgbClr val="FF0000"/>
                </a:solidFill>
              </a:rPr>
              <a:t>Sunumuna Gelirken</a:t>
            </a:r>
            <a:r>
              <a:rPr lang="tr-TR" sz="4000" b="1" dirty="0">
                <a:solidFill>
                  <a:schemeClr val="tx1"/>
                </a:solidFill>
              </a:rPr>
              <a:t> </a:t>
            </a:r>
            <a:r>
              <a:rPr lang="tr-TR" sz="4000" b="1" dirty="0"/>
              <a:t>Yapılacaklar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21F64AE-BDC3-4A2A-8E4D-9EA2A2B746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5557" y="2436055"/>
            <a:ext cx="10058400" cy="4023360"/>
          </a:xfrm>
        </p:spPr>
        <p:txBody>
          <a:bodyPr vert="horz" lIns="0" tIns="45720" rIns="0" bIns="45720" rtlCol="0" anchor="t">
            <a:normAutofit/>
          </a:bodyPr>
          <a:lstStyle/>
          <a:p>
            <a:pPr algn="just"/>
            <a:endParaRPr lang="tr-TR" sz="2800" dirty="0"/>
          </a:p>
          <a:p>
            <a:pPr algn="just">
              <a:buFont typeface="Wingdings" panose="05000000000000000000" pitchFamily="2" charset="2"/>
              <a:buChar char="v"/>
            </a:pPr>
            <a:r>
              <a:rPr lang="tr-TR" sz="2800" dirty="0"/>
              <a:t>Staj defteriniz düzenli hazırlanmış ve ciltlenmiş olmalıdır.</a:t>
            </a:r>
          </a:p>
          <a:p>
            <a:pPr marL="363538" indent="-363538" algn="just">
              <a:buFont typeface="Wingdings" panose="05000000000000000000" pitchFamily="2" charset="2"/>
              <a:buChar char="v"/>
            </a:pPr>
            <a:r>
              <a:rPr lang="tr-TR" sz="2800" dirty="0"/>
              <a:t>Gerekli yerler mühürletilmeli, imzalatılmalıdır (Her sayfa sorumlu Mühendis tarafından imzalanmalıdır).</a:t>
            </a:r>
          </a:p>
          <a:p>
            <a:pPr marL="363538" indent="-363538" algn="just">
              <a:buFont typeface="Wingdings" panose="05000000000000000000" pitchFamily="2" charset="2"/>
              <a:buChar char="v"/>
            </a:pPr>
            <a:r>
              <a:rPr lang="tr-TR" sz="2800" dirty="0"/>
              <a:t>Staj sırasında geliştirdiğiniz uygulamalar sunum esnasında sizden istenebilir bu nedenle uygulamalarınızı gösterebileceğiniz demo hazırlamanız yararınıza olacaktır.</a:t>
            </a:r>
          </a:p>
        </p:txBody>
      </p:sp>
      <p:sp>
        <p:nvSpPr>
          <p:cNvPr id="4" name="Unvan 1">
            <a:extLst>
              <a:ext uri="{FF2B5EF4-FFF2-40B4-BE49-F238E27FC236}">
                <a16:creationId xmlns:a16="http://schemas.microsoft.com/office/drawing/2014/main" id="{CDDC2641-C385-4F13-8978-F7FFD4AB7DFF}"/>
              </a:ext>
            </a:extLst>
          </p:cNvPr>
          <p:cNvSpPr txBox="1">
            <a:spLocks/>
          </p:cNvSpPr>
          <p:nvPr/>
        </p:nvSpPr>
        <p:spPr>
          <a:xfrm>
            <a:off x="1085557" y="816236"/>
            <a:ext cx="10058400" cy="100750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dirty="0"/>
              <a:t>Bilgisayar Mühendisliği Staj Esasları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71402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5B180EE-C35D-4AC5-A774-28172694A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600" y="989988"/>
            <a:ext cx="10058400" cy="1450757"/>
          </a:xfrm>
        </p:spPr>
        <p:txBody>
          <a:bodyPr>
            <a:normAutofit/>
          </a:bodyPr>
          <a:lstStyle/>
          <a:p>
            <a:r>
              <a:rPr lang="tr-TR" sz="4000" b="1" dirty="0"/>
              <a:t>Bölüm Staj </a:t>
            </a:r>
            <a:r>
              <a:rPr lang="tr-TR" sz="4000" b="1" dirty="0">
                <a:solidFill>
                  <a:srgbClr val="FF0000"/>
                </a:solidFill>
              </a:rPr>
              <a:t>Komisyonuna Mail Atarken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21F64AE-BDC3-4A2A-8E4D-9EA2A2B746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620" y="2581421"/>
            <a:ext cx="10058400" cy="4023360"/>
          </a:xfrm>
        </p:spPr>
        <p:txBody>
          <a:bodyPr vert="horz" lIns="0" tIns="45720" rIns="0" bIns="45720" rtlCol="0" anchor="t">
            <a:normAutofit/>
          </a:bodyPr>
          <a:lstStyle/>
          <a:p>
            <a:pPr marL="363538" indent="-363538" algn="just">
              <a:buFont typeface="Wingdings" panose="05000000000000000000" pitchFamily="2" charset="2"/>
              <a:buChar char="v"/>
            </a:pPr>
            <a:r>
              <a:rPr lang="tr-TR" sz="2800" dirty="0"/>
              <a:t>Kendinizi (Öğrenci numarası, isim soy isim) tanıtan cümleler mutlaka kullanmalısınız. Mail atarken komisyondaki tüm Hocalara ayrı ayrı mail atmak yerine tek bir maile komisyondaki tüm Hocalara eklemelisiniz.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tr-TR" sz="2800" dirty="0"/>
              <a:t>Mail konusu mutlaka belirtilmelidir. </a:t>
            </a:r>
          </a:p>
          <a:p>
            <a:pPr marL="363538" indent="-363538" algn="just"/>
            <a:r>
              <a:rPr lang="tr-TR" sz="2800" dirty="0" err="1"/>
              <a:t>Örn</a:t>
            </a:r>
            <a:r>
              <a:rPr lang="tr-TR" sz="2800" dirty="0"/>
              <a:t>: ‘Staj-Ad-</a:t>
            </a:r>
            <a:r>
              <a:rPr lang="tr-TR" sz="2800" dirty="0" err="1"/>
              <a:t>Soyad</a:t>
            </a:r>
            <a:r>
              <a:rPr lang="tr-TR" sz="2800" dirty="0"/>
              <a:t>’</a:t>
            </a:r>
          </a:p>
          <a:p>
            <a:endParaRPr lang="tr-TR" sz="2800" b="1" dirty="0"/>
          </a:p>
        </p:txBody>
      </p:sp>
      <p:sp>
        <p:nvSpPr>
          <p:cNvPr id="4" name="Unvan 1">
            <a:extLst>
              <a:ext uri="{FF2B5EF4-FFF2-40B4-BE49-F238E27FC236}">
                <a16:creationId xmlns:a16="http://schemas.microsoft.com/office/drawing/2014/main" id="{CDDC2641-C385-4F13-8978-F7FFD4AB7DFF}"/>
              </a:ext>
            </a:extLst>
          </p:cNvPr>
          <p:cNvSpPr txBox="1">
            <a:spLocks/>
          </p:cNvSpPr>
          <p:nvPr/>
        </p:nvSpPr>
        <p:spPr>
          <a:xfrm>
            <a:off x="1085557" y="816236"/>
            <a:ext cx="10058400" cy="100750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dirty="0"/>
              <a:t>Bilgisayar Mühendisliği Staj Esasları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09646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>
            <a:extLst>
              <a:ext uri="{FF2B5EF4-FFF2-40B4-BE49-F238E27FC236}">
                <a16:creationId xmlns:a16="http://schemas.microsoft.com/office/drawing/2014/main" id="{4A8FFEA1-1B69-4F42-B552-0CCF7259687D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AA3C9226-5EC8-460B-82D7-72AA994DF95E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62A90A9D-33DF-408E-BF4C-F82588935C96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E6AA15AE-DAFE-4E1E-B05F-F57962FD3A2F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88CAE6E3-39B4-4A16-97BC-9C376B9B7EAF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D9DB1F97-BFF9-46CC-8EB4-BB63B98F13C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3" name="Resim 3" descr="O9IY1E0.jpg">
            <a:extLst>
              <a:ext uri="{FF2B5EF4-FFF2-40B4-BE49-F238E27FC236}">
                <a16:creationId xmlns:a16="http://schemas.microsoft.com/office/drawing/2014/main" id="{917CFC28-59A9-449A-A274-4B8505C8D04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/>
          <a:stretch/>
        </p:blipFill>
        <p:spPr>
          <a:xfrm>
            <a:off x="-9525" y="4763"/>
            <a:ext cx="6331040" cy="6335868"/>
          </a:xfrm>
          <a:prstGeom prst="rect">
            <a:avLst/>
          </a:prstGeom>
        </p:spPr>
      </p:pic>
      <p:pic>
        <p:nvPicPr>
          <p:cNvPr id="1028" name="Picture 4" descr="staj ile ilgili görsel sonuc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6854" y="753522"/>
            <a:ext cx="5601986" cy="5572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7751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Resim 10" descr="O9IY4M1.png">
            <a:extLst>
              <a:ext uri="{FF2B5EF4-FFF2-40B4-BE49-F238E27FC236}">
                <a16:creationId xmlns:a16="http://schemas.microsoft.com/office/drawing/2014/main" id="{3B3C9BE5-D56F-480F-B300-2D62F92D249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" b="3957"/>
          <a:stretch/>
        </p:blipFill>
        <p:spPr>
          <a:xfrm>
            <a:off x="8020570" y="1916318"/>
            <a:ext cx="3135109" cy="3471012"/>
          </a:xfrm>
          <a:prstGeom prst="rect">
            <a:avLst/>
          </a:prstGeom>
        </p:spPr>
      </p:pic>
      <p:sp>
        <p:nvSpPr>
          <p:cNvPr id="2" name="Unvan 1">
            <a:extLst>
              <a:ext uri="{FF2B5EF4-FFF2-40B4-BE49-F238E27FC236}">
                <a16:creationId xmlns:a16="http://schemas.microsoft.com/office/drawing/2014/main" id="{370CC7BE-9730-49C3-8131-68053B2B3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tr-TR" dirty="0"/>
              <a:t>Bilgisayar Mühendisliği Staj Esasları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5E49D6B-BC02-4505-808A-0A5148DBA1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79" y="2068757"/>
            <a:ext cx="6454987" cy="4023360"/>
          </a:xfrm>
        </p:spPr>
        <p:txBody>
          <a:bodyPr vert="horz" lIns="0" tIns="45720" rIns="0" bIns="45720" rtlCol="0" anchor="t">
            <a:normAutofit fontScale="92500" lnSpcReduction="10000"/>
          </a:bodyPr>
          <a:lstStyle/>
          <a:p>
            <a:pPr marL="363538" indent="-363538">
              <a:buFont typeface="Wingdings" panose="020F0502020204030204" pitchFamily="34" charset="0"/>
              <a:buChar char="q"/>
            </a:pPr>
            <a:r>
              <a:rPr lang="tr-TR" sz="2800" dirty="0">
                <a:solidFill>
                  <a:srgbClr val="000000"/>
                </a:solidFill>
              </a:rPr>
              <a:t>Öğrenci toplam 50 iş günü staj yapmak  zorundadır.</a:t>
            </a:r>
          </a:p>
          <a:p>
            <a:pPr marL="383540" lvl="1" algn="just">
              <a:buFont typeface="Wingdings" pitchFamily="34" charset="0"/>
              <a:buChar char="§"/>
            </a:pPr>
            <a:r>
              <a:rPr lang="tr-TR" sz="2800" dirty="0">
                <a:solidFill>
                  <a:srgbClr val="000000"/>
                </a:solidFill>
              </a:rPr>
              <a:t>50 iş gününün tamamı aynı işyerinde  </a:t>
            </a:r>
            <a:r>
              <a:rPr lang="tr-TR" sz="3000" b="1" dirty="0"/>
              <a:t>yapılamaz</a:t>
            </a:r>
            <a:r>
              <a:rPr lang="tr-TR" sz="2800" dirty="0"/>
              <a:t>.</a:t>
            </a:r>
          </a:p>
          <a:p>
            <a:pPr marL="383540" lvl="1" algn="just">
              <a:buFont typeface="Wingdings" pitchFamily="34" charset="0"/>
              <a:buChar char="§"/>
            </a:pPr>
            <a:r>
              <a:rPr lang="tr-TR" sz="2800" dirty="0">
                <a:solidFill>
                  <a:srgbClr val="000000"/>
                </a:solidFill>
              </a:rPr>
              <a:t>50 iş günlük stajın ilk 25 günü 2. sınıf bittikten sonra yapılabilir. 1. sınıf bittikten sonra staj yapılsa dahi kabul </a:t>
            </a:r>
            <a:r>
              <a:rPr lang="tr-TR" sz="3000" b="1" dirty="0"/>
              <a:t>edilmemektedir</a:t>
            </a:r>
            <a:r>
              <a:rPr lang="tr-TR" sz="2800" dirty="0">
                <a:solidFill>
                  <a:srgbClr val="000000"/>
                </a:solidFill>
              </a:rPr>
              <a:t>.</a:t>
            </a:r>
          </a:p>
          <a:p>
            <a:pPr marL="383540" lvl="1" algn="just">
              <a:buFont typeface="Wingdings" pitchFamily="34" charset="0"/>
              <a:buChar char="§"/>
            </a:pPr>
            <a:r>
              <a:rPr lang="tr-TR" sz="2800" dirty="0">
                <a:solidFill>
                  <a:srgbClr val="000000"/>
                </a:solidFill>
              </a:rPr>
              <a:t>2. sınıfın bitiminde 50 iş günü stajın tamamı </a:t>
            </a:r>
            <a:r>
              <a:rPr lang="tr-TR" sz="3000" b="1" dirty="0"/>
              <a:t>yapılamaz</a:t>
            </a:r>
            <a:r>
              <a:rPr lang="tr-TR" sz="2800" dirty="0">
                <a:solidFill>
                  <a:srgbClr val="000000"/>
                </a:solidFill>
              </a:rPr>
              <a:t>. Stajın bir kısmı 3. sınıf bittikten sonra yapabilir.</a:t>
            </a:r>
          </a:p>
          <a:p>
            <a:pPr marL="383540" lvl="1"/>
            <a:endParaRPr lang="tr-TR" sz="2400" dirty="0">
              <a:solidFill>
                <a:srgbClr val="FF0000"/>
              </a:solidFill>
            </a:endParaRPr>
          </a:p>
          <a:p>
            <a:pPr marL="383540"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94467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3EEB403-D4B9-4E6E-8DD1-D7952394D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Bilgisayar Mühendisliği Staj Esasları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8EBDF45-0163-4CD4-BDEB-684A66279A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>
              <a:buFont typeface="Wingdings" panose="020F0502020204030204" pitchFamily="34" charset="0"/>
              <a:buChar char="q"/>
            </a:pPr>
            <a:r>
              <a:rPr lang="tr-TR" sz="2800" dirty="0">
                <a:solidFill>
                  <a:schemeClr val="tx1"/>
                </a:solidFill>
              </a:rPr>
              <a:t> 50 iş günlük staj için sigorta üniversite tarafından yapılmaktadır.</a:t>
            </a:r>
            <a:endParaRPr lang="tr-TR" dirty="0">
              <a:solidFill>
                <a:schemeClr val="tx1"/>
              </a:solidFill>
            </a:endParaRPr>
          </a:p>
          <a:p>
            <a:pPr marL="363538" indent="-363538">
              <a:buFont typeface="Wingdings" panose="020F0502020204030204" pitchFamily="34" charset="0"/>
              <a:buChar char="q"/>
            </a:pPr>
            <a:r>
              <a:rPr lang="tr-TR" sz="2800" dirty="0">
                <a:solidFill>
                  <a:schemeClr val="tx1"/>
                </a:solidFill>
              </a:rPr>
              <a:t>Staj yapılan kurumun sigorta ödeme zorunluluğu yoktur.               Staj yapılan kurum stajyerin sigortasını ödüyor olsa bile, staj  sigorta işlemleriniz üniversite tarafından da yapılır.</a:t>
            </a:r>
          </a:p>
        </p:txBody>
      </p:sp>
    </p:spTree>
    <p:extLst>
      <p:ext uri="{BB962C8B-B14F-4D97-AF65-F5344CB8AC3E}">
        <p14:creationId xmlns:p14="http://schemas.microsoft.com/office/powerpoint/2010/main" val="5032532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90A55C4-3514-4F0D-A665-12006C9DD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Bilgisayar Mühendisliği Staj Esasları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E2F437C-8F7D-4E9D-BC01-8F1566AD24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363538" indent="-363538" algn="just">
              <a:buFont typeface="Wingdings" panose="020F0502020204030204" pitchFamily="34" charset="0"/>
              <a:buChar char="q"/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tr-TR" sz="2800" dirty="0">
                <a:solidFill>
                  <a:schemeClr val="tx1"/>
                </a:solidFill>
              </a:rPr>
              <a:t>. Öğretimler öğretim dönemi içerisinde (vize, final, bütünleme tarihleri içerisinde) mesai saatleri içerisinde ders devam zorunluluğundan dolayı staj </a:t>
            </a:r>
            <a:r>
              <a:rPr lang="tr-TR" sz="2800" b="1" dirty="0"/>
              <a:t>yapamazlar</a:t>
            </a:r>
            <a:r>
              <a:rPr lang="tr-TR" sz="2800" dirty="0">
                <a:solidFill>
                  <a:schemeClr val="tx1"/>
                </a:solidFill>
              </a:rPr>
              <a:t>.</a:t>
            </a:r>
            <a:r>
              <a:rPr lang="tr-TR" sz="3600" dirty="0">
                <a:solidFill>
                  <a:srgbClr val="FF0000"/>
                </a:solidFill>
              </a:rPr>
              <a:t> </a:t>
            </a:r>
          </a:p>
          <a:p>
            <a:pPr marL="363538" indent="-363538" algn="just">
              <a:buFont typeface="Wingdings" panose="020F0502020204030204" pitchFamily="34" charset="0"/>
              <a:buChar char="q"/>
            </a:pPr>
            <a:r>
              <a:rPr lang="tr-TR" sz="2800" dirty="0">
                <a:solidFill>
                  <a:schemeClr val="tx1"/>
                </a:solidFill>
              </a:rPr>
              <a:t>Derse devam zorunluluğu kalmayan 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tr-TR" sz="2800" dirty="0">
                <a:solidFill>
                  <a:schemeClr val="tx1"/>
                </a:solidFill>
              </a:rPr>
              <a:t>. Öğretim öğrencileri dönem içerisinde staj yapabilirler. </a:t>
            </a:r>
          </a:p>
        </p:txBody>
      </p:sp>
    </p:spTree>
    <p:extLst>
      <p:ext uri="{BB962C8B-B14F-4D97-AF65-F5344CB8AC3E}">
        <p14:creationId xmlns:p14="http://schemas.microsoft.com/office/powerpoint/2010/main" val="31115912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47AD88E-D529-4C50-A4A2-347FF1FDC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Bilgisayar Mühendisliği Staj Esasları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24AE426-75E2-472D-B6DD-A06AD6341F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363538" indent="-363538" algn="just">
              <a:buFont typeface="Wingdings"/>
              <a:buChar char="q"/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tr-TR" sz="2800" dirty="0">
                <a:solidFill>
                  <a:schemeClr val="tx1"/>
                </a:solidFill>
              </a:rPr>
              <a:t>Öğretimler öğretim dönemi içerisinde mesai saatlerinde staj yapabilirler. </a:t>
            </a:r>
          </a:p>
          <a:p>
            <a:pPr marL="363538" indent="-363538" algn="just">
              <a:buFont typeface="Wingdings"/>
              <a:buChar char="q"/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tr-TR" sz="2800" dirty="0">
                <a:solidFill>
                  <a:schemeClr val="tx1"/>
                </a:solidFill>
              </a:rPr>
              <a:t>. Öğretimlerin de yine 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tr-TR" sz="2800" dirty="0">
                <a:solidFill>
                  <a:schemeClr val="tx1"/>
                </a:solidFill>
              </a:rPr>
              <a:t>Öğretimler gibi 2. sınıf öğretim yılı bitmeden staj yapmak hakları yoktur. Öğrencilerin staj hakkı 2. sınıf bittikten sonra başlar.</a:t>
            </a:r>
          </a:p>
          <a:p>
            <a:pPr algn="just">
              <a:buFont typeface="Wingdings"/>
              <a:buChar char="q"/>
            </a:pPr>
            <a:endParaRPr lang="tr-TR" sz="3200" b="1" dirty="0"/>
          </a:p>
          <a:p>
            <a:pPr marL="0" indent="0" algn="just">
              <a:buNone/>
            </a:pPr>
            <a:endParaRPr lang="tr-TR" sz="3200" b="1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3088044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05A42EF-68E6-4808-81CD-E5ABD0ED92C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37C076B-00B1-4629-B27F-A86F9885FB4D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FE9C285-56FB-4B36-8ECA-C2D6596AA906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3C4A154E-1950-4755-A5FC-5998EE0CC14B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411684" y="2086188"/>
            <a:ext cx="474880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Resim 6" descr="240.png">
            <a:extLst>
              <a:ext uri="{FF2B5EF4-FFF2-40B4-BE49-F238E27FC236}">
                <a16:creationId xmlns:a16="http://schemas.microsoft.com/office/drawing/2014/main" id="{F9C12DBB-C0CC-49F8-BA8E-8C6FBF4AB2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203" y="2151391"/>
            <a:ext cx="4955278" cy="3834096"/>
          </a:xfrm>
          <a:prstGeom prst="rect">
            <a:avLst/>
          </a:prstGeom>
        </p:spPr>
      </p:pic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4E9F9E1-6C09-46EC-ABE0-14150F213A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1684" y="2302074"/>
            <a:ext cx="5127172" cy="3670180"/>
          </a:xfrm>
        </p:spPr>
        <p:txBody>
          <a:bodyPr vert="horz" lIns="0" tIns="45720" rIns="0" bIns="45720" rtlCol="0" anchor="t">
            <a:normAutofit/>
          </a:bodyPr>
          <a:lstStyle/>
          <a:p>
            <a:pPr algn="just"/>
            <a:r>
              <a:rPr lang="tr-TR" sz="2800" dirty="0"/>
              <a:t>50 iş günü staj, 2 veya daha fazla kurumda şu şekilde yapılabilir.</a:t>
            </a:r>
            <a:endParaRPr lang="tr-TR" dirty="0"/>
          </a:p>
          <a:p>
            <a:pPr marL="383540" lvl="1" algn="just">
              <a:buFont typeface="Arial" panose="020F0502020204030204" pitchFamily="34" charset="0"/>
              <a:buChar char="•"/>
            </a:pPr>
            <a:r>
              <a:rPr lang="tr-TR" sz="2400" dirty="0"/>
              <a:t>25 +25 iş günü</a:t>
            </a:r>
          </a:p>
          <a:p>
            <a:pPr marL="383540" lvl="1" algn="just">
              <a:buFont typeface="Arial" panose="020F0502020204030204" pitchFamily="34" charset="0"/>
              <a:buChar char="•"/>
            </a:pPr>
            <a:r>
              <a:rPr lang="tr-TR" sz="2400" dirty="0"/>
              <a:t>20+30 iş günü</a:t>
            </a:r>
          </a:p>
          <a:p>
            <a:pPr marL="383540" lvl="1" algn="just">
              <a:buFont typeface="Arial" panose="020F0502020204030204" pitchFamily="34" charset="0"/>
              <a:buChar char="•"/>
            </a:pPr>
            <a:r>
              <a:rPr lang="tr-TR" sz="2400" dirty="0"/>
              <a:t>15+35 iş günü</a:t>
            </a:r>
          </a:p>
          <a:p>
            <a:pPr marL="383540" lvl="1" algn="just">
              <a:buFont typeface="Arial" panose="020F0502020204030204" pitchFamily="34" charset="0"/>
              <a:buChar char="•"/>
            </a:pPr>
            <a:r>
              <a:rPr lang="tr-TR" sz="2400" dirty="0"/>
              <a:t>20+20+10 iş günü</a:t>
            </a:r>
          </a:p>
          <a:p>
            <a:pPr algn="just"/>
            <a:endParaRPr lang="tr-TR" sz="2800" dirty="0"/>
          </a:p>
          <a:p>
            <a:pPr algn="just"/>
            <a:endParaRPr lang="tr-TR" sz="2800" dirty="0"/>
          </a:p>
        </p:txBody>
      </p:sp>
      <p:sp>
        <p:nvSpPr>
          <p:cNvPr id="9" name="Unvan 1">
            <a:extLst>
              <a:ext uri="{FF2B5EF4-FFF2-40B4-BE49-F238E27FC236}">
                <a16:creationId xmlns:a16="http://schemas.microsoft.com/office/drawing/2014/main" id="{847AD88E-D529-4C50-A4A2-347FF1FDCA3B}"/>
              </a:ext>
            </a:extLst>
          </p:cNvPr>
          <p:cNvSpPr txBox="1">
            <a:spLocks/>
          </p:cNvSpPr>
          <p:nvPr/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dirty="0"/>
              <a:t>Bilgisayar Mühendisliği Staj Esasları</a:t>
            </a:r>
          </a:p>
        </p:txBody>
      </p:sp>
    </p:spTree>
    <p:extLst>
      <p:ext uri="{BB962C8B-B14F-4D97-AF65-F5344CB8AC3E}">
        <p14:creationId xmlns:p14="http://schemas.microsoft.com/office/powerpoint/2010/main" val="34050354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7">
            <a:extLst>
              <a:ext uri="{FF2B5EF4-FFF2-40B4-BE49-F238E27FC236}">
                <a16:creationId xmlns:a16="http://schemas.microsoft.com/office/drawing/2014/main" id="{B9D3A0FC-5D74-4BAC-9DDB-68A942650BC9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9">
            <a:extLst>
              <a:ext uri="{FF2B5EF4-FFF2-40B4-BE49-F238E27FC236}">
                <a16:creationId xmlns:a16="http://schemas.microsoft.com/office/drawing/2014/main" id="{7B7006A8-EB46-45ED-977F-BC489E2B7E7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21">
            <a:extLst>
              <a:ext uri="{FF2B5EF4-FFF2-40B4-BE49-F238E27FC236}">
                <a16:creationId xmlns:a16="http://schemas.microsoft.com/office/drawing/2014/main" id="{B8DB8C60-3B7D-46C5-B1A9-A295D8A4853F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9" name="Straight Connector 23">
            <a:extLst>
              <a:ext uri="{FF2B5EF4-FFF2-40B4-BE49-F238E27FC236}">
                <a16:creationId xmlns:a16="http://schemas.microsoft.com/office/drawing/2014/main" id="{69B36A11-4FA0-4989-A465-037DF52469FA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974770" y="2086188"/>
            <a:ext cx="608976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Resim 4" descr="O9IY3D1.png">
            <a:extLst>
              <a:ext uri="{FF2B5EF4-FFF2-40B4-BE49-F238E27FC236}">
                <a16:creationId xmlns:a16="http://schemas.microsoft.com/office/drawing/2014/main" id="{1E572E1E-97D9-4D34-B45B-18A591E31D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169" y="2086188"/>
            <a:ext cx="4001315" cy="3601183"/>
          </a:xfrm>
          <a:prstGeom prst="rect">
            <a:avLst/>
          </a:prstGeom>
        </p:spPr>
      </p:pic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029A431-7ABA-4623-8B59-2984042BB3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4769" y="2198913"/>
            <a:ext cx="6574973" cy="4037763"/>
          </a:xfrm>
        </p:spPr>
        <p:txBody>
          <a:bodyPr vert="horz" lIns="0" tIns="45720" rIns="0" bIns="45720" rtlCol="0" anchor="t">
            <a:noAutofit/>
          </a:bodyPr>
          <a:lstStyle/>
          <a:p>
            <a:pPr marL="363538" indent="-363538">
              <a:buFont typeface="Wingdings" panose="020F0502020204030204" pitchFamily="34" charset="0"/>
              <a:buChar char="q"/>
            </a:pPr>
            <a:r>
              <a:rPr lang="tr-TR" sz="2800" dirty="0"/>
              <a:t>Staj yeri bulma sorumluluğu öğrenciye aittir.</a:t>
            </a:r>
          </a:p>
          <a:p>
            <a:pPr marL="363538" indent="-363538">
              <a:buFont typeface="Wingdings" panose="020F0502020204030204" pitchFamily="34" charset="0"/>
              <a:buChar char="q"/>
            </a:pPr>
            <a:r>
              <a:rPr lang="tr-TR" sz="2800" dirty="0"/>
              <a:t>Staj yapılan kurumda ilgili meslek ile ilgili bir mühendis (Bilgisayar, Elektronik, Elektrik, Mekatronik veya Yazılım Müh.) olması zorunludur. </a:t>
            </a:r>
          </a:p>
          <a:p>
            <a:pPr marL="363538" indent="-363538">
              <a:buFont typeface="Wingdings" panose="05000000000000000000" pitchFamily="2" charset="2"/>
              <a:buChar char="q"/>
            </a:pPr>
            <a:r>
              <a:rPr lang="tr-TR" sz="2800" dirty="0"/>
              <a:t> Stajyerden sorumlu mühendisin mesleki iş alanı Bilgisayar mühendisliği İle ilgili olmalıdır. </a:t>
            </a:r>
          </a:p>
        </p:txBody>
      </p:sp>
      <p:sp>
        <p:nvSpPr>
          <p:cNvPr id="9" name="Unvan 1">
            <a:extLst>
              <a:ext uri="{FF2B5EF4-FFF2-40B4-BE49-F238E27FC236}">
                <a16:creationId xmlns:a16="http://schemas.microsoft.com/office/drawing/2014/main" id="{847AD88E-D529-4C50-A4A2-347FF1FDCA3B}"/>
              </a:ext>
            </a:extLst>
          </p:cNvPr>
          <p:cNvSpPr txBox="1">
            <a:spLocks/>
          </p:cNvSpPr>
          <p:nvPr/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/>
              <a:t>Bilgisayar Mühendisliği Staj Esasları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299245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DDC2641-C385-4F13-8978-F7FFD4AB7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Bilgisayar Mühendisliği Staj Esasları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B9BBC62-8307-495C-A2A6-340D90EA9D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3495" y="2420165"/>
            <a:ext cx="10590628" cy="4023360"/>
          </a:xfrm>
        </p:spPr>
        <p:txBody>
          <a:bodyPr vert="horz" lIns="0" tIns="45720" rIns="0" bIns="45720" rtlCol="0" anchor="t">
            <a:normAutofit/>
          </a:bodyPr>
          <a:lstStyle/>
          <a:p>
            <a:pPr marL="90488" indent="273050">
              <a:buFont typeface="Wingdings" panose="05000000000000000000" pitchFamily="2" charset="2"/>
              <a:buChar char="§"/>
            </a:pPr>
            <a:r>
              <a:rPr lang="tr-TR" sz="2800" dirty="0"/>
              <a:t>Yazılım Şirketleri, Üretim (Fabrika gibi) yerlerinin Bilgi İşlem merkezleri </a:t>
            </a:r>
          </a:p>
          <a:p>
            <a:pPr marL="363538" indent="-269875">
              <a:buFont typeface="Wingdings" panose="05000000000000000000" pitchFamily="2" charset="2"/>
              <a:buChar char="§"/>
            </a:pPr>
            <a:r>
              <a:rPr lang="tr-TR" sz="2800" dirty="0"/>
              <a:t>Haberleşme Teknolojisi Firmalarının yazılım ve bilgisayar donanım merkezleri</a:t>
            </a:r>
          </a:p>
          <a:p>
            <a:pPr marL="363538" indent="-269875">
              <a:buFont typeface="Wingdings" panose="05000000000000000000" pitchFamily="2" charset="2"/>
              <a:buChar char="§"/>
            </a:pPr>
            <a:r>
              <a:rPr lang="tr-TR" sz="2800" dirty="0"/>
              <a:t>Bilişim Ar-Ge merkezleri veya firmaları</a:t>
            </a:r>
          </a:p>
          <a:p>
            <a:pPr marL="363538" indent="-269875">
              <a:buFont typeface="Wingdings" panose="05000000000000000000" pitchFamily="2" charset="2"/>
              <a:buChar char="§"/>
            </a:pPr>
            <a:r>
              <a:rPr lang="tr-TR" sz="2800" dirty="0"/>
              <a:t>Devlet kurumlarının (Bakanlıkların, Büyükşehir Belediyelerin, Genel Müdürlüklerin veya üniversitelerin) Bilgi İşlem Merkezleri</a:t>
            </a:r>
          </a:p>
          <a:p>
            <a:pPr marL="363538" indent="-269875">
              <a:buFont typeface="Wingdings" panose="05000000000000000000" pitchFamily="2" charset="2"/>
              <a:buChar char="§"/>
            </a:pPr>
            <a:r>
              <a:rPr lang="tr-TR" sz="2800" dirty="0"/>
              <a:t>Bankaların genel Bilgi İşlem Merkezleri (şubelerin değil) Bilgisayar mühendisliği için genellikle staj yapma alanlarıdır.  </a:t>
            </a:r>
          </a:p>
        </p:txBody>
      </p:sp>
      <p:sp>
        <p:nvSpPr>
          <p:cNvPr id="4" name="Unvan 1">
            <a:extLst>
              <a:ext uri="{FF2B5EF4-FFF2-40B4-BE49-F238E27FC236}">
                <a16:creationId xmlns:a16="http://schemas.microsoft.com/office/drawing/2014/main" id="{0D4386FC-A216-4CAC-9467-DD272510FCD1}"/>
              </a:ext>
            </a:extLst>
          </p:cNvPr>
          <p:cNvSpPr txBox="1">
            <a:spLocks/>
          </p:cNvSpPr>
          <p:nvPr/>
        </p:nvSpPr>
        <p:spPr>
          <a:xfrm>
            <a:off x="1491319" y="1335745"/>
            <a:ext cx="7228953" cy="10947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lvl="3"/>
            <a:r>
              <a:rPr lang="tr-TR" sz="4000" dirty="0"/>
              <a:t>Tercih Edilen </a:t>
            </a:r>
            <a:r>
              <a:rPr lang="tr-TR" sz="4000" dirty="0">
                <a:solidFill>
                  <a:srgbClr val="FF0000"/>
                </a:solidFill>
              </a:rPr>
              <a:t>Staj Alanları </a:t>
            </a:r>
          </a:p>
        </p:txBody>
      </p:sp>
    </p:spTree>
    <p:extLst>
      <p:ext uri="{BB962C8B-B14F-4D97-AF65-F5344CB8AC3E}">
        <p14:creationId xmlns:p14="http://schemas.microsoft.com/office/powerpoint/2010/main" val="2735439642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Geçmişe bakış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1048</Words>
  <Application>Microsoft Office PowerPoint</Application>
  <PresentationFormat>Geniş ekran</PresentationFormat>
  <Paragraphs>97</Paragraphs>
  <Slides>22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8" baseType="lpstr">
      <vt:lpstr>Arial</vt:lpstr>
      <vt:lpstr>Calibri</vt:lpstr>
      <vt:lpstr>Calibri Light</vt:lpstr>
      <vt:lpstr>Times New Roman</vt:lpstr>
      <vt:lpstr>Wingdings</vt:lpstr>
      <vt:lpstr>Geçmişe bakış</vt:lpstr>
      <vt:lpstr>BİLGİSAYAR MÜHENDİSLİĞİ STAJ ESASLARI  </vt:lpstr>
      <vt:lpstr>Bilgisayar Mühendisliği Staj Esasları</vt:lpstr>
      <vt:lpstr>Bilgisayar Mühendisliği Staj Esasları</vt:lpstr>
      <vt:lpstr>Bilgisayar Mühendisliği Staj Esasları</vt:lpstr>
      <vt:lpstr>Bilgisayar Mühendisliği Staj Esasları</vt:lpstr>
      <vt:lpstr>Bilgisayar Mühendisliği Staj Esasları</vt:lpstr>
      <vt:lpstr>PowerPoint Sunusu</vt:lpstr>
      <vt:lpstr>PowerPoint Sunusu</vt:lpstr>
      <vt:lpstr>Bilgisayar Mühendisliği Staj Esasları</vt:lpstr>
      <vt:lpstr>Staja Başlamadan Önce Yapılacaklar</vt:lpstr>
      <vt:lpstr>Staja Başlamadan Önce Yapılacaklar</vt:lpstr>
      <vt:lpstr>Staja Başlamadan Önce Yapılacaklar</vt:lpstr>
      <vt:lpstr>Staja Başlamadan Önce Yapılacaklar</vt:lpstr>
      <vt:lpstr>Staja Başlamadan Önce Yapılacaklar</vt:lpstr>
      <vt:lpstr>Staj Esnasında Yapılacaklar</vt:lpstr>
      <vt:lpstr>Staj Esnasında Yapılacaklar</vt:lpstr>
      <vt:lpstr>Staj Bitiminde Yapılacaklar </vt:lpstr>
      <vt:lpstr>Staj Bitiminde Yapılacaklar </vt:lpstr>
      <vt:lpstr>Staj Bitiminde Yapılacaklar </vt:lpstr>
      <vt:lpstr>Staj Sunumuna Gelirken Yapılacaklar</vt:lpstr>
      <vt:lpstr>Bölüm Staj Komisyonuna Mail Atarken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BİLGİSAYAR MÜHENDİSLİĞİ STAJ ESASLARI</dc:title>
  <dc:creator>seda kul</dc:creator>
  <cp:lastModifiedBy>billab</cp:lastModifiedBy>
  <cp:revision>50</cp:revision>
  <dcterms:modified xsi:type="dcterms:W3CDTF">2022-04-25T12:06:25Z</dcterms:modified>
</cp:coreProperties>
</file>